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notesMasterIdLst>
    <p:notesMasterId r:id="rId21"/>
  </p:notesMasterIdLst>
  <p:sldIdLst>
    <p:sldId id="584" r:id="rId2"/>
    <p:sldId id="532" r:id="rId3"/>
    <p:sldId id="578" r:id="rId4"/>
    <p:sldId id="580" r:id="rId5"/>
    <p:sldId id="535" r:id="rId6"/>
    <p:sldId id="538" r:id="rId7"/>
    <p:sldId id="575" r:id="rId8"/>
    <p:sldId id="585" r:id="rId9"/>
    <p:sldId id="586" r:id="rId10"/>
    <p:sldId id="589" r:id="rId11"/>
    <p:sldId id="590" r:id="rId12"/>
    <p:sldId id="557" r:id="rId13"/>
    <p:sldId id="558" r:id="rId14"/>
    <p:sldId id="559" r:id="rId15"/>
    <p:sldId id="562" r:id="rId16"/>
    <p:sldId id="563" r:id="rId17"/>
    <p:sldId id="582" r:id="rId18"/>
    <p:sldId id="583" r:id="rId19"/>
    <p:sldId id="55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94620" autoAdjust="0"/>
  </p:normalViewPr>
  <p:slideViewPr>
    <p:cSldViewPr>
      <p:cViewPr varScale="1">
        <p:scale>
          <a:sx n="103" d="100"/>
          <a:sy n="103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/>
            </a:pPr>
            <a:r>
              <a:rPr lang="ru-RU" sz="1100" dirty="0" smtClean="0"/>
              <a:t>Резкий</a:t>
            </a:r>
            <a:r>
              <a:rPr lang="ru-RU" sz="1100" baseline="0" dirty="0" smtClean="0"/>
              <a:t> рост 100</a:t>
            </a:r>
            <a:r>
              <a:rPr lang="en-US" sz="1100" baseline="0" dirty="0" smtClean="0"/>
              <a:t>G DWDM</a:t>
            </a:r>
            <a:r>
              <a:rPr lang="ru-RU" sz="1100" dirty="0" smtClean="0"/>
              <a:t>,</a:t>
            </a:r>
            <a:r>
              <a:rPr lang="en-US" sz="1100" dirty="0" smtClean="0"/>
              <a:t> </a:t>
            </a:r>
            <a:endParaRPr lang="ru-RU" sz="1100" dirty="0"/>
          </a:p>
          <a:p>
            <a:pPr algn="ctr">
              <a:defRPr sz="1100"/>
            </a:pPr>
            <a:r>
              <a:rPr lang="ru-RU" sz="1100" dirty="0" smtClean="0"/>
              <a:t>2012</a:t>
            </a:r>
            <a:r>
              <a:rPr lang="en-US" sz="1100" dirty="0" smtClean="0"/>
              <a:t> vs. 2015</a:t>
            </a:r>
            <a:endParaRPr lang="ru-RU" sz="1100" dirty="0"/>
          </a:p>
        </c:rich>
      </c:tx>
      <c:layout>
        <c:manualLayout>
          <c:xMode val="edge"/>
          <c:yMode val="edge"/>
          <c:x val="0.21070795656851135"/>
          <c:y val="3.3594441908462766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&lt;10G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2012</c:v>
                </c:pt>
                <c:pt idx="1">
                  <c:v>2015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9.0000000000000066E-2</c:v>
                </c:pt>
                <c:pt idx="1">
                  <c:v>5.0000000000000086E-2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10G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2012</c:v>
                </c:pt>
                <c:pt idx="1">
                  <c:v>2015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0.72000000000000064</c:v>
                </c:pt>
                <c:pt idx="1">
                  <c:v>0.43000000000000038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40G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2012</c:v>
                </c:pt>
                <c:pt idx="1">
                  <c:v>2015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0.16000000000000011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100G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2012</c:v>
                </c:pt>
                <c:pt idx="1">
                  <c:v>2015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5.0000000000000086E-2</c:v>
                </c:pt>
                <c:pt idx="1">
                  <c:v>0.37000000000000038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1747072"/>
        <c:axId val="31752960"/>
      </c:barChart>
      <c:catAx>
        <c:axId val="31747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752960"/>
        <c:crosses val="autoZero"/>
        <c:auto val="1"/>
        <c:lblAlgn val="ctr"/>
        <c:lblOffset val="100"/>
        <c:noMultiLvlLbl val="0"/>
      </c:catAx>
      <c:valAx>
        <c:axId val="31752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 w="9525">
            <a:noFill/>
          </a:ln>
        </c:spPr>
        <c:crossAx val="3174707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2450564707872121"/>
          <c:y val="0.88043955111387362"/>
          <c:w val="0.79766610279334649"/>
          <c:h val="6.480507906887729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4923E-C3C6-4ABC-B936-A53EC19CDFA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D58D2-BD97-4631-B781-60A1D12B7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6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41DA08-4903-4BF9-A2E2-EA9C497EA528}" type="slidenum">
              <a:rPr lang="ru-RU" smtClean="0">
                <a:solidFill>
                  <a:prstClr val="black"/>
                </a:solidFill>
              </a:rPr>
              <a:pPr eaLnBrk="1" hangingPunct="1"/>
              <a:t>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9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D58D2-BD97-4631-B781-60A1D12B73C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0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41DA08-4903-4BF9-A2E2-EA9C497EA528}" type="slidenum">
              <a:rPr lang="ru-RU" smtClean="0">
                <a:solidFill>
                  <a:prstClr val="black"/>
                </a:solidFill>
              </a:rPr>
              <a:pPr eaLnBrk="1" hangingPunct="1"/>
              <a:t>14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5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41DA08-4903-4BF9-A2E2-EA9C497EA528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5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41DA08-4903-4BF9-A2E2-EA9C497EA528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5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200147-B945-409D-9B8F-5BDE6C3D337F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C956AA-711A-47F3-A542-31C627BD9D32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0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C119-79AF-4D75-9B27-CD2112567569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2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BF42-87A0-4D83-AB24-DCC2AEDDFDAC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2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ADBD-CFA8-44A9-A003-A8ADDA913626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4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6D2F-A7EB-4DF0-AB61-2078FBE37C5C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75D8-8DAC-4B4B-965F-121AB7878420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1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F5F012-1774-464C-B7E3-2C16DF68494E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AA2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9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D4476FD-8312-41DF-835D-FC99A3D7CBC2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4F4B-8CB7-4B3C-98B6-5D7576070FDB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5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7A06-5E77-4E1F-AA92-E26BFEE714C1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1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2040-A4E5-4752-8BFD-913705E8D15D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5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82BC5B-9B23-4107-B31F-950421FB16BF}" type="datetime1">
              <a:rPr lang="ru-RU" smtClean="0">
                <a:solidFill>
                  <a:srgbClr val="AA2B1E"/>
                </a:solidFill>
              </a:rPr>
              <a:pPr/>
              <a:t>09.02.2016</a:t>
            </a:fld>
            <a:endParaRPr lang="ru-RU">
              <a:solidFill>
                <a:srgbClr val="AA2B1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AA2B1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C956AA-711A-47F3-A542-31C627BD9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0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12" Type="http://schemas.openxmlformats.org/officeDocument/2006/relationships/image" Target="../media/image5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0" Type="http://schemas.openxmlformats.org/officeDocument/2006/relationships/hyperlink" Target="http://www.totaltele.com/view.aspx?ID=491046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12.png"/><Relationship Id="rId4" Type="http://schemas.openxmlformats.org/officeDocument/2006/relationships/hyperlink" Target="http://www.minsvyaz.ru/ru/documents/466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6632"/>
            <a:ext cx="2358572" cy="8578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8" name="Прямоугольник 10"/>
          <p:cNvSpPr>
            <a:spLocks noChangeArrowheads="1"/>
          </p:cNvSpPr>
          <p:nvPr/>
        </p:nvSpPr>
        <p:spPr bwMode="auto">
          <a:xfrm>
            <a:off x="480374" y="404664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Современные вызовы и перспективы отечественной разработки магистральных DWDM-систем</a:t>
            </a:r>
            <a:endParaRPr lang="ru-RU" sz="3200" b="1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20" y="3717032"/>
            <a:ext cx="335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096" y="4035655"/>
            <a:ext cx="5110553" cy="197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 smtClean="0"/>
              <a:t>Трещиков Владимир Николаевич</a:t>
            </a:r>
          </a:p>
          <a:p>
            <a:r>
              <a:rPr lang="ru-RU" sz="2400" i="1" dirty="0" smtClean="0"/>
              <a:t>ген. директор ООО «Т8»</a:t>
            </a:r>
            <a:r>
              <a:rPr lang="en-US" sz="2400" i="1" dirty="0" smtClean="0"/>
              <a:t> </a:t>
            </a:r>
            <a:endParaRPr lang="ru-RU" sz="2400" i="1" dirty="0" smtClean="0"/>
          </a:p>
          <a:p>
            <a:r>
              <a:rPr lang="ru-RU" sz="2400" i="1" dirty="0" smtClean="0"/>
              <a:t>к.ф-м.н.</a:t>
            </a:r>
          </a:p>
          <a:p>
            <a:r>
              <a:rPr lang="en-US" sz="2400" i="1" dirty="0" smtClean="0"/>
              <a:t>e</a:t>
            </a:r>
            <a:r>
              <a:rPr lang="ru-RU" sz="2400" i="1" dirty="0" smtClean="0"/>
              <a:t>-</a:t>
            </a:r>
            <a:r>
              <a:rPr lang="ru-RU" sz="2400" i="1" dirty="0" err="1" smtClean="0"/>
              <a:t>mail</a:t>
            </a:r>
            <a:r>
              <a:rPr lang="ru-RU" sz="2400" i="1" dirty="0" smtClean="0"/>
              <a:t>: </a:t>
            </a:r>
            <a:r>
              <a:rPr lang="en-US" sz="2400" i="1" dirty="0" smtClean="0"/>
              <a:t>vt</a:t>
            </a:r>
            <a:r>
              <a:rPr lang="ru-RU" sz="2400" i="1" dirty="0" smtClean="0"/>
              <a:t>@</a:t>
            </a:r>
            <a:r>
              <a:rPr lang="en-US" sz="2400" i="1" dirty="0" smtClean="0"/>
              <a:t>t8</a:t>
            </a:r>
            <a:r>
              <a:rPr lang="ru-RU" sz="2400" i="1" dirty="0" smtClean="0"/>
              <a:t>.</a:t>
            </a:r>
            <a:r>
              <a:rPr lang="ru-RU" sz="2400" i="1" dirty="0" err="1" smtClean="0"/>
              <a:t>ru</a:t>
            </a:r>
            <a:endParaRPr lang="ru-RU" sz="2400" i="1" dirty="0" smtClean="0"/>
          </a:p>
          <a:p>
            <a:pPr algn="ctr">
              <a:defRPr/>
            </a:pPr>
            <a:endParaRPr lang="ru-RU" sz="2400" b="1" dirty="0">
              <a:solidFill>
                <a:srgbClr val="A12843"/>
              </a:solidFill>
              <a:latin typeface="Calibri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785" y="4509120"/>
            <a:ext cx="3923082" cy="210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7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РХИВ\2016\Презентации\2016-02 компакт 800G\video\animation800G-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4" y="2950537"/>
            <a:ext cx="8789857" cy="25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11977"/>
            <a:ext cx="853244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Решение 1</a:t>
            </a:r>
            <a:r>
              <a:rPr lang="en-US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U </a:t>
            </a:r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емкостью 400/800 </a:t>
            </a:r>
            <a:r>
              <a:rPr lang="en-US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G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093296"/>
            <a:ext cx="1663700" cy="604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E:\АРХИВ\2016\Презентации\2016-02 компакт 800G\V1-400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1" y="1124744"/>
            <a:ext cx="8626197" cy="17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270892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Полная ёмкость 400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G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в глубине 300 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62117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Полная ёмкость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800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G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в глубине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600 мм (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2 блока "спина к спине")</a:t>
            </a:r>
          </a:p>
        </p:txBody>
      </p:sp>
    </p:spTree>
    <p:extLst>
      <p:ext uri="{BB962C8B-B14F-4D97-AF65-F5344CB8AC3E}">
        <p14:creationId xmlns:p14="http://schemas.microsoft.com/office/powerpoint/2010/main" val="378720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11977"/>
            <a:ext cx="853244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Решение 1</a:t>
            </a:r>
            <a:r>
              <a:rPr lang="en-US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U </a:t>
            </a:r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 (глубина 600 мм) 1000 и 2000 </a:t>
            </a:r>
            <a:r>
              <a:rPr lang="en-US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G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093296"/>
            <a:ext cx="1663700" cy="604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E:\АРХИВ\2016\Презентации\2016-02 компакт 800G\V1-1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" y="1340768"/>
            <a:ext cx="8966523" cy="17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АРХИВ\2016\Презентации\2016-02 компакт 800G\V1-2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3442"/>
            <a:ext cx="8928992" cy="17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028890"/>
            <a:ext cx="7446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Пять съёмных модулей по 200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G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каждый, полная емкость – 1000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G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589240"/>
            <a:ext cx="7576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Пять съёмных модулей по 400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G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каждый, полная емкость – 2000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G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onovav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8" y="1662014"/>
            <a:ext cx="793445" cy="7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8" y="4626365"/>
            <a:ext cx="922201" cy="874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06361"/>
            <a:ext cx="922201" cy="874554"/>
          </a:xfrm>
          <a:prstGeom prst="rect">
            <a:avLst/>
          </a:prstGeom>
        </p:spPr>
      </p:pic>
      <p:pic>
        <p:nvPicPr>
          <p:cNvPr id="66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592" y="2710655"/>
            <a:ext cx="1071363" cy="389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9" y="3413898"/>
            <a:ext cx="1116124" cy="75991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6" y="3874291"/>
            <a:ext cx="919321" cy="5113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16" y="3413898"/>
            <a:ext cx="673465" cy="448696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6686471" y="4986282"/>
            <a:ext cx="876591" cy="3188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372200" y="4516302"/>
            <a:ext cx="783087" cy="3188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5" y="3415531"/>
            <a:ext cx="1116124" cy="75991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42" y="3875924"/>
            <a:ext cx="919321" cy="511373"/>
          </a:xfrm>
          <a:prstGeom prst="rect">
            <a:avLst/>
          </a:prstGeom>
        </p:spPr>
      </p:pic>
      <p:sp>
        <p:nvSpPr>
          <p:cNvPr id="3" name="Равнобедренный треугольник 2"/>
          <p:cNvSpPr/>
          <p:nvPr/>
        </p:nvSpPr>
        <p:spPr>
          <a:xfrm>
            <a:off x="395536" y="921772"/>
            <a:ext cx="3096344" cy="446449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652120" y="921772"/>
            <a:ext cx="3096344" cy="446449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496" y="408891"/>
            <a:ext cx="883490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900" b="1" dirty="0" smtClean="0">
                <a:solidFill>
                  <a:srgbClr val="465E9C"/>
                </a:solidFill>
                <a:latin typeface="Calibri" pitchFamily="32" charset="0"/>
                <a:ea typeface="+mj-ea"/>
                <a:cs typeface="+mj-cs"/>
              </a:rPr>
              <a:t>Закупка импорта делает ненужными ВУЗы, РАН..</a:t>
            </a:r>
            <a:endParaRPr lang="ru-RU" sz="2900" b="1" dirty="0">
              <a:solidFill>
                <a:srgbClr val="465E9C"/>
              </a:solidFill>
              <a:latin typeface="Calibri" pitchFamily="32" charset="0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0788" y="3370044"/>
            <a:ext cx="7560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43608" y="2433940"/>
            <a:ext cx="69847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0807" y="4378156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75856" y="156952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производители оборудования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2617748"/>
            <a:ext cx="2793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подсистем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простых систем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0224" y="3710339"/>
            <a:ext cx="287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компонентов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прикладные исследования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92948" y="4503588"/>
            <a:ext cx="2556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организации,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базовых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 принципов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23728" y="4503586"/>
            <a:ext cx="861675" cy="3188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НИИ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47664" y="4962132"/>
            <a:ext cx="876591" cy="3188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96625" y="4503587"/>
            <a:ext cx="783087" cy="3188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 flipV="1">
            <a:off x="1841057" y="1874968"/>
            <a:ext cx="207023" cy="702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827584" y="1385758"/>
            <a:ext cx="21398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поддержка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leonovav\Desktop\кирпич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1686358" cy="12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661904" y="1437296"/>
            <a:ext cx="1366480" cy="2779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H="1">
            <a:off x="6923670" y="2548772"/>
            <a:ext cx="593187" cy="72008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6683845" y="4436172"/>
            <a:ext cx="288032" cy="4955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7010224" y="4874896"/>
            <a:ext cx="288032" cy="4955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6533576" y="3518757"/>
            <a:ext cx="288032" cy="4955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7537628" y="3413523"/>
            <a:ext cx="288032" cy="4955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7162418" y="3865281"/>
            <a:ext cx="288032" cy="4955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7021555" y="4869160"/>
            <a:ext cx="265369" cy="5032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6695176" y="4428474"/>
            <a:ext cx="265369" cy="5032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6533576" y="3514908"/>
            <a:ext cx="265369" cy="5032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7546849" y="3413898"/>
            <a:ext cx="265369" cy="5032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7185081" y="3865281"/>
            <a:ext cx="265369" cy="5032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7005877" y="2541952"/>
            <a:ext cx="510980" cy="7269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32" y="3415531"/>
            <a:ext cx="673465" cy="448696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7463614" y="4500682"/>
            <a:ext cx="861675" cy="3188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НИИ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405" y="2734558"/>
            <a:ext cx="1071363" cy="389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4" y="4533273"/>
            <a:ext cx="739702" cy="76793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74" y="4578165"/>
            <a:ext cx="739702" cy="767935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 flipH="1">
            <a:off x="6023492" y="4828134"/>
            <a:ext cx="288032" cy="4955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034823" y="4822398"/>
            <a:ext cx="265369" cy="5032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7994200" y="4874896"/>
            <a:ext cx="288032" cy="4955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005531" y="4869160"/>
            <a:ext cx="265369" cy="5032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7740352" y="4443696"/>
            <a:ext cx="288032" cy="4955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51683" y="4437960"/>
            <a:ext cx="265369" cy="50320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5219" y="5373216"/>
            <a:ext cx="8532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августе 2015г. 2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крупнейших оператора связи России – Ростелеком и Мегафон объявили о закупках оборудования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600 млн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каждый.</a:t>
            </a:r>
          </a:p>
          <a:p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текущих ценах сумма закупок составила 81 млрд рублей. При средней выработке в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радио.промышленности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1 млн.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/чел, эти 2 контракта могли бы обеспечить в России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тыс. рабочих мест.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://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www.totaltele.com/view.aspx?ID=491046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leonovav\Desktop\gornostaj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" y="2617749"/>
            <a:ext cx="866488" cy="6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onovav\Desktop\trava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3844341"/>
            <a:ext cx="918477" cy="4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onovav\Desktop\grunt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24628"/>
            <a:ext cx="929716" cy="4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31" y="716923"/>
            <a:ext cx="8640960" cy="64807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Проблема </a:t>
            </a:r>
            <a:r>
              <a:rPr lang="ru-RU" dirty="0" err="1" smtClean="0"/>
              <a:t>инфобезопасности</a:t>
            </a:r>
            <a:r>
              <a:rPr lang="ru-RU" dirty="0" smtClean="0"/>
              <a:t> в гибком формате </a:t>
            </a:r>
            <a:r>
              <a:rPr lang="en-US" dirty="0" smtClean="0"/>
              <a:t>OTN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3559324"/>
            <a:ext cx="4320480" cy="30963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полоса может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использоваться для НДВ (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недекларированных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возможностей):</a:t>
            </a:r>
          </a:p>
          <a:p>
            <a:pPr lvl="1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трафика</a:t>
            </a:r>
          </a:p>
          <a:p>
            <a:pPr lvl="1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нужной информации </a:t>
            </a:r>
          </a:p>
          <a:p>
            <a:pPr lvl="1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 заказчику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недокументированном служебном канале</a:t>
            </a:r>
          </a:p>
          <a:p>
            <a:pPr lvl="1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выключение системы</a:t>
            </a:r>
          </a:p>
          <a:p>
            <a:pPr marL="109728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Особый риск возникает при использовании на сети транспортного оборудования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коммутации одного производителя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485345"/>
            <a:ext cx="446449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10% полосы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использовано для передачи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недокументированного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трафика</a:t>
            </a:r>
          </a:p>
        </p:txBody>
      </p:sp>
      <p:pic>
        <p:nvPicPr>
          <p:cNvPr id="8" name="Рисунок 7" descr="transparent transmission over O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700808"/>
            <a:ext cx="3024336" cy="2356855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5631" y="3784295"/>
            <a:ext cx="417646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Гибкий формат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OTN-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линейная скорость не стандартизована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79512" y="4509119"/>
            <a:ext cx="4176464" cy="19968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полезной нагрузке 100G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линии реально передается 107-136Гбит/с (в зависимости от типа помехоустойчивых кодов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Т8 – 120 Гбит/с</a:t>
            </a:r>
          </a:p>
          <a:p>
            <a:pPr lvl="1"/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Alcatel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127 Гбит/с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127/136 Гбит/с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355976" y="1290128"/>
            <a:ext cx="4426672" cy="698712"/>
            <a:chOff x="4462168" y="1556791"/>
            <a:chExt cx="4426672" cy="69871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380312" y="1556791"/>
              <a:ext cx="788448" cy="697845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165529" y="1556792"/>
              <a:ext cx="723311" cy="695325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8760" y="169272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FEC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7-25%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23635" y="1711873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3-10%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НДВ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81180" y="1556792"/>
              <a:ext cx="2003549" cy="69871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1180" y="1703327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Payload</a:t>
              </a:r>
            </a:p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 GE (103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125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Гбит/с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62168" y="1556792"/>
              <a:ext cx="923429" cy="695325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496352" y="1783881"/>
              <a:ext cx="8579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Overhead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355976" y="2032781"/>
            <a:ext cx="41764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фрейма (кадра)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OTN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троянский конь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692097"/>
            <a:ext cx="6228184" cy="6165903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26894" y="437183"/>
            <a:ext cx="7253418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История повторяется?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042348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Недокументированные возможности (НДВ) импортного оборудования связи —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«троянский конь»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безопасности  телекоммуникационной инфраструктуры России</a:t>
            </a:r>
            <a:endParaRPr lang="ru-RU" sz="9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/>
          <a:p>
            <a:pPr>
              <a:defRPr/>
            </a:pPr>
            <a:fld id="{0D657BB3-B754-4C09-88D5-0FBF74884C4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5" name="Рисунок 24" descr="Alcatel Lucent DWDM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276872"/>
            <a:ext cx="2232248" cy="2017291"/>
          </a:xfrm>
          <a:prstGeom prst="rect">
            <a:avLst/>
          </a:prstGeom>
        </p:spPr>
      </p:pic>
      <p:pic>
        <p:nvPicPr>
          <p:cNvPr id="26" name="Рисунок 25" descr="флаг израил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6496" y="3765800"/>
            <a:ext cx="360040" cy="269744"/>
          </a:xfrm>
          <a:prstGeom prst="rect">
            <a:avLst/>
          </a:prstGeom>
        </p:spPr>
      </p:pic>
      <p:pic>
        <p:nvPicPr>
          <p:cNvPr id="27" name="Рисунок 26" descr="флаг кит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6496" y="3045720"/>
            <a:ext cx="360040" cy="240027"/>
          </a:xfrm>
          <a:prstGeom prst="rect">
            <a:avLst/>
          </a:prstGeom>
        </p:spPr>
      </p:pic>
      <p:pic>
        <p:nvPicPr>
          <p:cNvPr id="28" name="Рисунок 27" descr="флаг сш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6496" y="3405760"/>
            <a:ext cx="360040" cy="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АРХИВ\2015\Презентации\2015_04_15 Для Цейтлина ИСС\WP_20150406_18_19_36_Pro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2826970"/>
            <a:ext cx="4432904" cy="40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699792" y="5046280"/>
            <a:ext cx="920307" cy="9029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91880" y="4166016"/>
            <a:ext cx="1805650" cy="11351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268287" y="3190917"/>
            <a:ext cx="32641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Сигнальный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процессор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DSP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когерентного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оптического модуля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России не производится. </a:t>
            </a:r>
            <a:endParaRPr lang="ru-RU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Логика работы засекречена производителем, документация недоступна. </a:t>
            </a:r>
            <a:endParaRPr lang="ru-RU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8714" y="1045380"/>
            <a:ext cx="8359712" cy="178159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скоростях до 10</a:t>
            </a:r>
            <a:r>
              <a:rPr lang="en-US" sz="2000" dirty="0"/>
              <a:t>G </a:t>
            </a:r>
            <a:r>
              <a:rPr lang="ru-RU" sz="2000" dirty="0"/>
              <a:t>включительно всю обработку сигнала можно сделать на </a:t>
            </a:r>
            <a:r>
              <a:rPr lang="en-US" sz="2000" dirty="0" smtClean="0"/>
              <a:t>FPGA.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применимо для закрытых </a:t>
            </a:r>
            <a:r>
              <a:rPr lang="ru-RU" sz="2000" dirty="0" smtClean="0"/>
              <a:t>сетей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Для 100</a:t>
            </a:r>
            <a:r>
              <a:rPr lang="en-US" sz="2000" dirty="0"/>
              <a:t>G </a:t>
            </a:r>
            <a:r>
              <a:rPr lang="ru-RU" sz="2000" dirty="0"/>
              <a:t>критический компонент – когерентный </a:t>
            </a:r>
            <a:r>
              <a:rPr lang="en-US" sz="2000" dirty="0"/>
              <a:t>DSP</a:t>
            </a:r>
            <a:r>
              <a:rPr lang="ru-RU" sz="2000" dirty="0"/>
              <a:t> с неизвестными алгоритмами</a:t>
            </a:r>
            <a:r>
              <a:rPr lang="en-US" sz="2000" dirty="0"/>
              <a:t>– </a:t>
            </a:r>
            <a:r>
              <a:rPr lang="ru-RU" sz="2000" dirty="0"/>
              <a:t>«дырка» в </a:t>
            </a:r>
            <a:r>
              <a:rPr lang="ru-RU" sz="2000" dirty="0" smtClean="0"/>
              <a:t>безопасности.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Для применения когерентных систем на закрытых сетях с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409" y="460606"/>
            <a:ext cx="8680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Инфобезопасность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для 10 и 100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68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851116"/>
            <a:ext cx="6300988" cy="1822095"/>
          </a:xfrm>
          <a:prstGeom prst="rect">
            <a:avLst/>
          </a:prstGeom>
        </p:spPr>
      </p:pic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132750" y="512048"/>
            <a:ext cx="9036050" cy="5762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Алгоритмы цифровой обработки сигналов в оптическом гетеродинном приемнике для 100</a:t>
            </a:r>
            <a:r>
              <a:rPr lang="en-US" sz="2800" dirty="0" smtClean="0"/>
              <a:t>G DP-QPSK</a:t>
            </a:r>
            <a:endParaRPr lang="ru-RU" sz="2800" dirty="0" smtClean="0">
              <a:solidFill>
                <a:srgbClr val="465E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8389B-E727-4140-B54A-62C12192A56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684"/>
            <a:ext cx="5093963" cy="25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847264"/>
            <a:ext cx="1974572" cy="17949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514" y="4327323"/>
            <a:ext cx="9086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CD, PMD,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нелинейных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эффектов, расчет фазы сигнала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7" y="4835595"/>
            <a:ext cx="19653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0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309320"/>
            <a:ext cx="1465631" cy="532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5497" y="539969"/>
            <a:ext cx="9108503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Поддержка проектов по </a:t>
            </a:r>
            <a:r>
              <a:rPr lang="ru-RU" sz="3200" b="1" dirty="0" err="1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импортозамещению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403244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Уже сделано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сфере инфраструктурного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программного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обеспечения: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Выбрано 5 направлений: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Мобильные операционные системы»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Клиентские операционные системы / Серверные операционные системы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«Системы управления базами данных»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«Средства управления «облачной» инфраструктурой и виртуализацией»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Пользовательское офисное программное обеспечение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fontAlgn="base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Выбраны 2-7 проектов по каждому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направлению, которым оказана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 fontAlgn="base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др.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://www.minsvyaz.ru/ru/documents/4662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412776"/>
            <a:ext cx="38164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Предлагаем сделать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 же самое в сфере оборудования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фотоники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телекоммуникаций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Поддержать 3-5 направлений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оборудование</a:t>
            </a:r>
          </a:p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Ethernet, SDN…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015835"/>
            <a:ext cx="2647950" cy="234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leonovav\Desktop\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65204"/>
            <a:ext cx="904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eonovav\Desktop\4TLZ71UWOU01.jpg_2D00_300x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93754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5497" y="539968"/>
            <a:ext cx="9108503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Центр тестирования на базе «Ростелеком»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51118"/>
            <a:ext cx="42976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Проблемы: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Поставка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оборудования ненадлежащего качества, несоответствие реальных характеристик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заявленным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Подделки: «переклейка» этикетки на оборудовании, выдача зарубежного бренда за российское производство – угроза безопасности, НДВ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7152" y="1124744"/>
            <a:ext cx="4346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 тестирования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DWDM-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оборудования на базе ОАО «Ростелеком»</a:t>
            </a:r>
          </a:p>
          <a:p>
            <a:pPr marL="457200" indent="-457200" fontAlgn="base">
              <a:spcBef>
                <a:spcPts val="600"/>
              </a:spcBef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качества</a:t>
            </a:r>
          </a:p>
          <a:p>
            <a:pPr marL="457200" indent="-457200" fontAlgn="base"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Поиск аналогов – проверка отечественное или подделка?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sdelanounas.ru/i/c/h/j/f_cHJvcmV1dG92LnJ1L3VwbG9hZC9waG90by8zODQ2L3BpY3R1cmUtd20uanBnP19faWQ9NDk1MTA=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48587" r="45861" b="3817"/>
          <a:stretch/>
        </p:blipFill>
        <p:spPr bwMode="auto">
          <a:xfrm>
            <a:off x="4797152" y="3666603"/>
            <a:ext cx="4014193" cy="3256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rice-etiketka.ru/img/mnogosloynaya-etiketk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10891"/>
            <a:ext cx="1945866" cy="223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95536" y="1117851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 eaLnBrk="0" hangingPunct="0">
              <a:spcBef>
                <a:spcPts val="300"/>
              </a:spcBef>
              <a:buClr>
                <a:srgbClr val="002060"/>
              </a:buClr>
              <a:buFont typeface="Georgia" pitchFamily="18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делано 6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2 000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км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сетей.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Оборудование 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«Волга» - единственные в России скоростные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100G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системы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связи, имеющие статус российского производителя.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002060"/>
              </a:buClr>
              <a:buFont typeface="Georgia" pitchFamily="18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Предлагаем сделать поддержку российского оборудования по аналогии с поддержкой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Soft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002060"/>
              </a:buClr>
              <a:buFont typeface="Georgia" pitchFamily="18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Крайне важная задача – тестирование и сертификация российского оборудования, предлагаем делать его на базе Ростелеком.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8984"/>
            <a:ext cx="2380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cs typeface="Calibri" pitchFamily="34" charset="0"/>
              </a:rPr>
              <a:t>Заключение</a:t>
            </a:r>
            <a:endParaRPr lang="ru-RU" sz="3200" dirty="0">
              <a:solidFill>
                <a:srgbClr val="465E9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C956AA-711A-47F3-A542-31C627BD9D32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7873" y="6107683"/>
            <a:ext cx="1663700" cy="604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54992" y="6366519"/>
            <a:ext cx="6057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Спасибо  за  внимание, пишите на  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vt@t8.r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26894" y="437183"/>
            <a:ext cx="7253418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О Компании «Т8»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251520" y="3226817"/>
            <a:ext cx="8424936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42900" eaLnBrk="0" hangingPunct="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ru-RU" sz="14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 eaLnBrk="0" hangingPunct="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ru-RU" sz="14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42900" eaLnBrk="0" hangingPunct="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ru-RU" sz="1400" b="1" i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304" y="3068960"/>
            <a:ext cx="8718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Ведущий в России разработчик и производитель телекоммуникационного оборудования спектрального уплотнения -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«Волга». Компания со 100% российским капиталом. У нас работает более 160 человек – в том числе два профессора МФТИ и МГУ и 17 кандидатов наук. Десятки публикаций и патентов в год. Разработана полная линейка оборудования – более 70 блоков.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2016 г. создано более 62 000 км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-сетей 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7%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российского рынка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Оборудование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«Волга»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единственное в России имеет статус оборудования российского происхождения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Y:\1 фотографии\2013\Сколково.совет фонда\DSC_275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499" y="1052736"/>
            <a:ext cx="2960285" cy="1958057"/>
          </a:xfrm>
          <a:prstGeom prst="rect">
            <a:avLst/>
          </a:prstGeom>
          <a:noFill/>
        </p:spPr>
      </p:pic>
      <p:pic>
        <p:nvPicPr>
          <p:cNvPr id="20" name="Picture 2" descr="https://encrypted-tbn2.gstatic.com/images?q=tbn:ANd9GcQbF6bJjGAzg37g8J4ApR-KC5b39MAF-sN02FhXQX2V_WKTvk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513" y="5816889"/>
            <a:ext cx="1205186" cy="86409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762093" y="5763365"/>
            <a:ext cx="7080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2012 году исследовательский центр компании «Т8» получил статус резидента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Сколково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выиграл 1 место в ИТ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кластере с проектом DWDM-системы с максимальной скоростью 25 Тбит/с </a:t>
            </a: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/>
          <a:p>
            <a:pPr>
              <a:defRPr/>
            </a:pPr>
            <a:fld id="{0D657BB3-B754-4C09-88D5-0FBF74884C4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7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48680"/>
            <a:ext cx="1267562" cy="460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 l="11469" r="13979"/>
          <a:stretch>
            <a:fillRect/>
          </a:stretch>
        </p:blipFill>
        <p:spPr bwMode="auto">
          <a:xfrm>
            <a:off x="4563241" y="437183"/>
            <a:ext cx="844675" cy="584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513" y="1052736"/>
            <a:ext cx="2592233" cy="19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://www.fsk-ees.ru/upload/iblock/ef7/ef7ce557a7089e3cc596c8c02d818b9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7758" y="437182"/>
            <a:ext cx="477822" cy="57231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9785" y="1059656"/>
            <a:ext cx="27651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5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3" y="4869160"/>
            <a:ext cx="2612755" cy="92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4" y="3033051"/>
            <a:ext cx="2665787" cy="16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0" y="440573"/>
            <a:ext cx="2718951" cy="241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75856" y="436072"/>
            <a:ext cx="889248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DWDM </a:t>
            </a:r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платформа «Волга»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0764" y="985595"/>
            <a:ext cx="584973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rgbClr val="002060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российского происхождения,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 уступающее лучшим зарубежным системам по скорости и дальности передачи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400"/>
              </a:spcBef>
              <a:buClr>
                <a:srgbClr val="002060"/>
              </a:buClr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400"/>
              </a:spcBef>
              <a:buClr>
                <a:srgbClr val="002060"/>
              </a:buClr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вариантов шасси 10/6/3/1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X-Connect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До 5 Тбит/с в одной 19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стойке (9,6Т-2 стойки). </a:t>
            </a:r>
          </a:p>
          <a:p>
            <a:pPr>
              <a:spcBef>
                <a:spcPts val="400"/>
              </a:spcBef>
              <a:buClr>
                <a:srgbClr val="002060"/>
              </a:buClr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buClr>
                <a:srgbClr val="002060"/>
              </a:buClr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Полная линейка модулей для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построения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-сетей любой сложности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блоков: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400"/>
              </a:spcBef>
              <a:buClr>
                <a:srgbClr val="002060"/>
              </a:buClr>
              <a:buFont typeface="Georgia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Транспондеры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мукспондеры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100/40/10/2,5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Передача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любых клиентов от 100М до 100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Полная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OTN</a:t>
            </a:r>
          </a:p>
          <a:p>
            <a:pPr marL="285750" indent="-285750">
              <a:spcBef>
                <a:spcPts val="400"/>
              </a:spcBef>
              <a:buClr>
                <a:srgbClr val="002060"/>
              </a:buClr>
              <a:buFont typeface="Georgia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EDFA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гибридные,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Рамановские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усилители</a:t>
            </a:r>
          </a:p>
          <a:p>
            <a:pPr marL="285750" indent="-285750">
              <a:spcBef>
                <a:spcPts val="400"/>
              </a:spcBef>
              <a:buClr>
                <a:srgbClr val="002060"/>
              </a:buClr>
              <a:buFont typeface="Georgia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Активные и пассивные мультиплексоры</a:t>
            </a:r>
          </a:p>
          <a:p>
            <a:pPr marL="285750" indent="-285750">
              <a:spcBef>
                <a:spcPts val="400"/>
              </a:spcBef>
              <a:buClr>
                <a:srgbClr val="002060"/>
              </a:buClr>
              <a:buFont typeface="Georgia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ROADM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направлений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400"/>
              </a:spcBef>
              <a:buClr>
                <a:srgbClr val="002060"/>
              </a:buClr>
              <a:buFont typeface="Georgia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OADM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DCM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служебные модули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7873" y="6107683"/>
            <a:ext cx="1663700" cy="604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2852936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10</a:t>
            </a:r>
            <a:r>
              <a:rPr lang="en-US" dirty="0">
                <a:solidFill>
                  <a:srgbClr val="002060"/>
                </a:solidFill>
              </a:rPr>
              <a:t>U-13 c</a:t>
            </a:r>
            <a:r>
              <a:rPr lang="ru-RU" dirty="0">
                <a:solidFill>
                  <a:srgbClr val="002060"/>
                </a:solidFill>
              </a:rPr>
              <a:t>лотов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456" y="464384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6</a:t>
            </a:r>
            <a:r>
              <a:rPr lang="en-US" dirty="0">
                <a:solidFill>
                  <a:srgbClr val="002060"/>
                </a:solidFill>
              </a:rPr>
              <a:t>U-7</a:t>
            </a:r>
            <a:r>
              <a:rPr lang="ru-RU" dirty="0">
                <a:solidFill>
                  <a:srgbClr val="002060"/>
                </a:solidFill>
              </a:rPr>
              <a:t>слотов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661248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U-3</a:t>
            </a:r>
            <a:r>
              <a:rPr lang="ru-RU" dirty="0">
                <a:solidFill>
                  <a:srgbClr val="002060"/>
                </a:solidFill>
              </a:rPr>
              <a:t>слота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4994" y="6432386"/>
            <a:ext cx="3978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Решение 1</a:t>
            </a:r>
            <a:r>
              <a:rPr lang="en-US" dirty="0" smtClean="0">
                <a:solidFill>
                  <a:srgbClr val="002060"/>
                </a:solidFill>
              </a:rPr>
              <a:t>U</a:t>
            </a:r>
            <a:r>
              <a:rPr lang="ru-RU" dirty="0" smtClean="0">
                <a:solidFill>
                  <a:srgbClr val="002060"/>
                </a:solidFill>
              </a:rPr>
              <a:t> для небольших систем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9" y="5949280"/>
            <a:ext cx="2963669" cy="4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http://t8.ru/wp-content/uploads/2015/04/Seleng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57" y="5848350"/>
            <a:ext cx="3701474" cy="740296"/>
          </a:xfrm>
          <a:prstGeom prst="rect">
            <a:avLst/>
          </a:prstGeom>
          <a:noFill/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 cstate="print"/>
          <a:srcRect b="5083"/>
          <a:stretch>
            <a:fillRect/>
          </a:stretch>
        </p:blipFill>
        <p:spPr bwMode="auto">
          <a:xfrm>
            <a:off x="226321" y="5508503"/>
            <a:ext cx="3700338" cy="63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 b="3926"/>
          <a:stretch>
            <a:fillRect/>
          </a:stretch>
        </p:blipFill>
        <p:spPr bwMode="auto">
          <a:xfrm>
            <a:off x="234576" y="5116930"/>
            <a:ext cx="3685733" cy="61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318" y="4730750"/>
            <a:ext cx="3672127" cy="5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57BB3-B754-4C09-88D5-0FBF74884C4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11277" y="1247920"/>
            <a:ext cx="3274423" cy="146303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компании разработано более 70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блоков для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DWDM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системы «Волга»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7714" y="621076"/>
            <a:ext cx="89262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</a:rPr>
              <a:t>Оптические блоки платформы «Волга» </a:t>
            </a:r>
            <a:br>
              <a:rPr lang="ru-RU" sz="3200" b="1" dirty="0" smtClean="0">
                <a:solidFill>
                  <a:srgbClr val="465E9C"/>
                </a:solidFill>
                <a:latin typeface="Calibri" pitchFamily="34" charset="0"/>
              </a:rPr>
            </a:br>
            <a:endParaRPr lang="ru-RU" sz="3200" b="1" dirty="0">
              <a:solidFill>
                <a:srgbClr val="465E9C"/>
              </a:solidFill>
              <a:latin typeface="Calibri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5406508" y="4324166"/>
            <a:ext cx="236701" cy="4615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3871936" y="4879785"/>
            <a:ext cx="151216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Оптическое оборудование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MUX/DEMUX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EDFA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RAMAN, ROADM,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ROPA</a:t>
            </a: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406508" y="6132828"/>
            <a:ext cx="236701" cy="4615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" name="Picture 2" descr="Y:\1 фотографии\Новая линейка оборудования\Волга_Шасси_фото\1U\1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0930" y="6207745"/>
            <a:ext cx="2232248" cy="360349"/>
          </a:xfrm>
          <a:prstGeom prst="rect">
            <a:avLst/>
          </a:prstGeom>
          <a:noFill/>
        </p:spPr>
      </p:pic>
      <p:grpSp>
        <p:nvGrpSpPr>
          <p:cNvPr id="8" name="Группа 36"/>
          <p:cNvGrpSpPr/>
          <p:nvPr/>
        </p:nvGrpSpPr>
        <p:grpSpPr>
          <a:xfrm>
            <a:off x="5631341" y="3438397"/>
            <a:ext cx="3229569" cy="2610939"/>
            <a:chOff x="5687997" y="3260573"/>
            <a:chExt cx="3229569" cy="2610939"/>
          </a:xfrm>
        </p:grpSpPr>
        <p:pic>
          <p:nvPicPr>
            <p:cNvPr id="28" name="Picture 2" descr="Y:\1 Видео фото\Новая линейка оборудования\_2014\рендер новый\10Us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39235" y="3260573"/>
              <a:ext cx="2421968" cy="2232248"/>
            </a:xfrm>
            <a:prstGeom prst="rect">
              <a:avLst/>
            </a:prstGeom>
            <a:noFill/>
          </p:spPr>
        </p:pic>
        <p:pic>
          <p:nvPicPr>
            <p:cNvPr id="35" name="Picture 1" descr="Y:\1 Видео фото\Новая линейка оборудования\_2014\рендер новый\v6-chrom-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87997" y="4488677"/>
              <a:ext cx="1946842" cy="1140293"/>
            </a:xfrm>
            <a:prstGeom prst="rect">
              <a:avLst/>
            </a:prstGeom>
            <a:noFill/>
          </p:spPr>
        </p:pic>
        <p:pic>
          <p:nvPicPr>
            <p:cNvPr id="36" name="Picture 2" descr="Y:\1 Видео фото\Новая линейка оборудования\_2014\рендер новый\v3-chrom-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64601" y="5062057"/>
              <a:ext cx="2052965" cy="809455"/>
            </a:xfrm>
            <a:prstGeom prst="rect">
              <a:avLst/>
            </a:prstGeom>
            <a:noFill/>
          </p:spPr>
        </p:pic>
      </p:grpSp>
      <p:sp>
        <p:nvSpPr>
          <p:cNvPr id="27" name="Прямоугольник 26"/>
          <p:cNvSpPr/>
          <p:nvPr/>
        </p:nvSpPr>
        <p:spPr>
          <a:xfrm>
            <a:off x="139337" y="1236617"/>
            <a:ext cx="5268686" cy="5516875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03859" y="1306285"/>
            <a:ext cx="5204683" cy="2825927"/>
            <a:chOff x="203859" y="1663336"/>
            <a:chExt cx="5204683" cy="2825927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203859" y="1663336"/>
              <a:ext cx="3750683" cy="2825927"/>
              <a:chOff x="203859" y="1663336"/>
              <a:chExt cx="3750683" cy="2825927"/>
            </a:xfrm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5771" y="3861800"/>
                <a:ext cx="3680854" cy="627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b="13434"/>
              <a:stretch>
                <a:fillRect/>
              </a:stretch>
            </p:blipFill>
            <p:spPr bwMode="auto">
              <a:xfrm>
                <a:off x="203859" y="3368484"/>
                <a:ext cx="3706610" cy="672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2" descr="C:\Users\shishkov\Documents\_Презентации\Трещиков\Desna-8U-10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6200000">
                <a:off x="1663477" y="1528518"/>
                <a:ext cx="760691" cy="3661333"/>
              </a:xfrm>
              <a:prstGeom prst="rect">
                <a:avLst/>
              </a:prstGeom>
              <a:noFill/>
            </p:spPr>
          </p:pic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2391" y="2595154"/>
                <a:ext cx="3679362" cy="601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20325" y="2124077"/>
                <a:ext cx="3728092" cy="654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b="4892"/>
              <a:stretch>
                <a:fillRect/>
              </a:stretch>
            </p:blipFill>
            <p:spPr bwMode="auto">
              <a:xfrm>
                <a:off x="220325" y="1663336"/>
                <a:ext cx="3734217" cy="70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Заголовок 1"/>
            <p:cNvSpPr txBox="1">
              <a:spLocks/>
            </p:cNvSpPr>
            <p:nvPr/>
          </p:nvSpPr>
          <p:spPr bwMode="auto">
            <a:xfrm>
              <a:off x="3824366" y="2662331"/>
              <a:ext cx="158417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Транспондеры  и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агрегаторы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от 10 Гбит/с до </a:t>
              </a:r>
              <a:r>
                <a:rPr 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100</a:t>
              </a:r>
              <a:r>
                <a:rPr lang="ru-RU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Гбит/с</a:t>
              </a:r>
            </a:p>
          </p:txBody>
        </p:sp>
      </p:grp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6" cstate="print"/>
          <a:srcRect b="2001"/>
          <a:stretch>
            <a:fillRect/>
          </a:stretch>
        </p:blipFill>
        <p:spPr bwMode="auto">
          <a:xfrm>
            <a:off x="229259" y="4297749"/>
            <a:ext cx="3688692" cy="60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2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0014" y="2262250"/>
            <a:ext cx="5328592" cy="1550683"/>
            <a:chOff x="3329189" y="2147222"/>
            <a:chExt cx="5641908" cy="14717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922" y="2147222"/>
              <a:ext cx="1485714" cy="70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189" y="2859817"/>
              <a:ext cx="1692193" cy="70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382" y="2204864"/>
              <a:ext cx="3949715" cy="1414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9512" y="-93383"/>
            <a:ext cx="78488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Технология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4014336"/>
            <a:ext cx="576064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DWDM –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основа 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магистральных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сетей связи во всем мире.</a:t>
            </a:r>
            <a:endParaRPr lang="en-US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Рынок-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$8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млрд.- весь мир, РФ 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~$500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</a:t>
            </a: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Экономика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100G DWDM -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себестоимость 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$1 за мегабит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/c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 10G сетях 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$2-4, в 40G 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$3–5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мена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поколений 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массовый переход на 100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Резкий </a:t>
            </a: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100G 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DWDM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CAGR 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Конкуренты</a:t>
            </a:r>
            <a:r>
              <a:rPr lang="ru-RU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Huawei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Alcatel-Lucent</a:t>
            </a:r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Ciena</a:t>
            </a:r>
            <a:endParaRPr lang="en-US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6593806"/>
            <a:ext cx="9002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dirty="0" smtClean="0">
                <a:solidFill>
                  <a:prstClr val="black"/>
                </a:solidFill>
              </a:rPr>
              <a:t>Источники: </a:t>
            </a:r>
            <a:r>
              <a:rPr lang="ru-RU" sz="800" i="1" dirty="0" smtClean="0">
                <a:solidFill>
                  <a:prstClr val="black"/>
                </a:solidFill>
              </a:rPr>
              <a:t>;</a:t>
            </a:r>
            <a:r>
              <a:rPr lang="en-US" sz="800" i="1" dirty="0" smtClean="0">
                <a:solidFill>
                  <a:prstClr val="black"/>
                </a:solidFill>
              </a:rPr>
              <a:t>Optical Transport forecast report by </a:t>
            </a:r>
            <a:r>
              <a:rPr lang="en-US" sz="800" i="1" dirty="0" err="1" smtClean="0">
                <a:solidFill>
                  <a:prstClr val="black"/>
                </a:solidFill>
              </a:rPr>
              <a:t>Dell’Oro</a:t>
            </a:r>
            <a:r>
              <a:rPr lang="en-US" sz="800" i="1" dirty="0" smtClean="0">
                <a:solidFill>
                  <a:prstClr val="black"/>
                </a:solidFill>
              </a:rPr>
              <a:t> Group</a:t>
            </a:r>
            <a:r>
              <a:rPr lang="ru-RU" sz="800" i="1" dirty="0" smtClean="0">
                <a:solidFill>
                  <a:prstClr val="black"/>
                </a:solidFill>
              </a:rPr>
              <a:t>; </a:t>
            </a:r>
            <a:r>
              <a:rPr lang="en-US" sz="800" i="1" dirty="0" smtClean="0">
                <a:solidFill>
                  <a:prstClr val="black"/>
                </a:solidFill>
              </a:rPr>
              <a:t>«The fast approaching 100G era», </a:t>
            </a:r>
            <a:r>
              <a:rPr lang="en-US" sz="800" i="1" dirty="0" err="1" smtClean="0">
                <a:solidFill>
                  <a:prstClr val="black"/>
                </a:solidFill>
              </a:rPr>
              <a:t>Infonetics</a:t>
            </a:r>
            <a:r>
              <a:rPr lang="en-US" sz="800" i="1" dirty="0" smtClean="0">
                <a:solidFill>
                  <a:prstClr val="black"/>
                </a:solidFill>
              </a:rPr>
              <a:t> Research</a:t>
            </a:r>
            <a:r>
              <a:rPr lang="ru-RU" sz="800" i="1" dirty="0" smtClean="0">
                <a:solidFill>
                  <a:prstClr val="black"/>
                </a:solidFill>
              </a:rPr>
              <a:t>; </a:t>
            </a:r>
            <a:r>
              <a:rPr lang="en-US" sz="800" i="1" dirty="0" smtClean="0">
                <a:solidFill>
                  <a:prstClr val="black"/>
                </a:solidFill>
              </a:rPr>
              <a:t>«100G Optics: Why Operators Are Upgrading Now</a:t>
            </a:r>
            <a:endParaRPr lang="ru-RU" sz="800" i="1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" y="491958"/>
            <a:ext cx="9143999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70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cs typeface="Calibri" pitchFamily="34" charset="0"/>
              </a:rPr>
              <a:t>Когерентные </a:t>
            </a:r>
            <a:r>
              <a:rPr lang="en-US" sz="3200" b="1" dirty="0" smtClean="0">
                <a:solidFill>
                  <a:srgbClr val="465E9C"/>
                </a:solidFill>
                <a:latin typeface="Calibri" pitchFamily="34" charset="0"/>
                <a:cs typeface="Calibri" pitchFamily="34" charset="0"/>
              </a:rPr>
              <a:t>DWDM</a:t>
            </a:r>
            <a:r>
              <a:rPr lang="ru-RU" sz="3200" b="1" dirty="0">
                <a:solidFill>
                  <a:srgbClr val="465E9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cs typeface="Calibri" pitchFamily="34" charset="0"/>
              </a:rPr>
              <a:t>системы  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ru-RU" sz="2400" b="1" dirty="0" smtClean="0">
                <a:solidFill>
                  <a:srgbClr val="465E9C"/>
                </a:solidFill>
                <a:latin typeface="Calibri" pitchFamily="34" charset="0"/>
                <a:cs typeface="Calibri" pitchFamily="34" charset="0"/>
              </a:rPr>
              <a:t>Рост рынка 100G DWDM 75% в год  </a:t>
            </a:r>
          </a:p>
          <a:p>
            <a:pPr eaLnBrk="0" hangingPunct="0">
              <a:lnSpc>
                <a:spcPct val="70000"/>
              </a:lnSpc>
            </a:pPr>
            <a:endParaRPr lang="ru-RU" sz="800" b="1" dirty="0" smtClean="0">
              <a:solidFill>
                <a:srgbClr val="465E9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5796136" y="4474856"/>
          <a:ext cx="2952328" cy="205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8" name="Группа 13"/>
          <p:cNvGrpSpPr/>
          <p:nvPr/>
        </p:nvGrpSpPr>
        <p:grpSpPr>
          <a:xfrm>
            <a:off x="5217102" y="2198046"/>
            <a:ext cx="3926898" cy="2103508"/>
            <a:chOff x="79333" y="4094449"/>
            <a:chExt cx="4487260" cy="271892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2625" y="4094449"/>
              <a:ext cx="4283968" cy="2718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9333" y="4149080"/>
              <a:ext cx="4283968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prstClr val="black"/>
                  </a:solidFill>
                </a:rPr>
                <a:t>Мировой рынок: продажи плат </a:t>
              </a:r>
              <a:r>
                <a:rPr lang="en-US" sz="1100" b="1" dirty="0" smtClean="0">
                  <a:solidFill>
                    <a:prstClr val="black"/>
                  </a:solidFill>
                </a:rPr>
                <a:t>DWDM</a:t>
              </a:r>
              <a:endParaRPr lang="ru-RU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-714229" y="5179769"/>
              <a:ext cx="231166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prstClr val="black"/>
                  </a:solidFill>
                </a:rPr>
                <a:t>Выручка, млн. долл.</a:t>
              </a:r>
              <a:endParaRPr lang="ru-RU" sz="9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185232" y="1412776"/>
            <a:ext cx="8784976" cy="64807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Переход на когерентные 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DWDM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системы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обеспечивает многократный рост полосы пропускания, увеличение дальности и экономическую эффективность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8855" y="6447043"/>
            <a:ext cx="699999" cy="2544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3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840" y="681122"/>
            <a:ext cx="8614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3200" b="1" dirty="0" smtClean="0">
                <a:solidFill>
                  <a:srgbClr val="465E9C"/>
                </a:solidFill>
                <a:latin typeface="+mj-lt"/>
                <a:ea typeface="+mj-ea"/>
                <a:cs typeface="Calibri" pitchFamily="34" charset="0"/>
              </a:rPr>
              <a:t>Потребности рынка – рост трафика, снижение цены за бит, </a:t>
            </a:r>
            <a:r>
              <a:rPr lang="ru-RU" sz="3200" b="1" dirty="0" err="1" smtClean="0">
                <a:solidFill>
                  <a:srgbClr val="465E9C"/>
                </a:solidFill>
                <a:latin typeface="+mj-lt"/>
                <a:ea typeface="+mj-ea"/>
                <a:cs typeface="Calibri" pitchFamily="34" charset="0"/>
              </a:rPr>
              <a:t>инфобезопасность</a:t>
            </a:r>
            <a:endParaRPr lang="ru-RU" sz="3200" b="1" dirty="0">
              <a:solidFill>
                <a:srgbClr val="465E9C"/>
              </a:solidFill>
              <a:latin typeface="+mj-lt"/>
              <a:ea typeface="+mj-ea"/>
              <a:cs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скорости, полосы пропускания. Сегодня 9,6Т (96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x100G)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на коротких участках можно 19,2Т (48*400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дальности – снижение количества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регенераторов – повышение качества сигнала, лучше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FEC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меньше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OSNRt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цены за бит,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 на интегрированные модули</a:t>
            </a: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Внедрение технологии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SDN –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гибкие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программно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конфигурируемые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сети</a:t>
            </a:r>
          </a:p>
          <a:p>
            <a:pPr marL="360000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Информационная безопасность, востребованы отечественные системы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Принципиально важно создание отечественного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DSP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516441"/>
            <a:ext cx="86143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3200" b="1" dirty="0" smtClean="0">
                <a:solidFill>
                  <a:srgbClr val="465E9C"/>
                </a:solidFill>
                <a:latin typeface="+mj-lt"/>
                <a:ea typeface="+mj-ea"/>
                <a:cs typeface="Calibri" pitchFamily="34" charset="0"/>
              </a:rPr>
              <a:t>Увеличение скорости передачи</a:t>
            </a:r>
            <a:endParaRPr lang="ru-RU" sz="3200" b="1" dirty="0">
              <a:solidFill>
                <a:srgbClr val="465E9C"/>
              </a:solidFill>
              <a:latin typeface="+mj-lt"/>
              <a:ea typeface="+mj-ea"/>
              <a:cs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5" y="1052737"/>
            <a:ext cx="7927541" cy="58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76" y="548237"/>
            <a:ext cx="8532440" cy="10772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Транспорт клиентских каналов 100 Гбит/с </a:t>
            </a:r>
            <a:b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для </a:t>
            </a:r>
            <a:r>
              <a:rPr lang="ru-RU" sz="3200" b="1" dirty="0" err="1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датацентров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8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780" y="6093296"/>
            <a:ext cx="1663700" cy="604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467544" y="1772816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Трафик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датацентров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постоянно растёт.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Основной тип клиентских каналов в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ближайшие несколько лет –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каналы 100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G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6" name="Picture 2" descr="E:\АРХИВ\2016\Презентации\2016-02 компакт 800G\картинки - датацентры\2015-Infonetics-10G-40G-100G-Datacenter-Optics-Mkt-157041410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3268"/>
            <a:ext cx="4124608" cy="27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РХИВ\2016\Презентации\2016-02 компакт 800G\картинки - датацентры\063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0042"/>
            <a:ext cx="4271000" cy="31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АРХИВ\2016\Презентации\2016-02 компакт 800G\картинки - датацентры\crehan-july1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r="13836"/>
          <a:stretch/>
        </p:blipFill>
        <p:spPr bwMode="auto">
          <a:xfrm>
            <a:off x="6706312" y="1204874"/>
            <a:ext cx="2016224" cy="19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РХИВ\2015\Презентации\2015_06 для РТК настоящее импортозамещение\arzaeva_nestandartnie_vozmoznost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32457"/>
            <a:ext cx="1286691" cy="9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eonovav\Desktop\liftingarrow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932318"/>
            <a:ext cx="1200722" cy="9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76" y="548237"/>
            <a:ext cx="8532440" cy="10772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Транспорт клиентских каналов 100 Гбит/с </a:t>
            </a:r>
            <a:b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3200" b="1" dirty="0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для </a:t>
            </a:r>
            <a:r>
              <a:rPr lang="ru-RU" sz="3200" b="1" dirty="0" err="1" smtClean="0">
                <a:solidFill>
                  <a:srgbClr val="465E9C"/>
                </a:solidFill>
                <a:latin typeface="Calibri" pitchFamily="34" charset="0"/>
                <a:ea typeface="+mn-ea"/>
                <a:cs typeface="Calibri" pitchFamily="34" charset="0"/>
              </a:rPr>
              <a:t>датацентров</a:t>
            </a:r>
            <a:endParaRPr lang="ru-RU" sz="3200" b="1" dirty="0">
              <a:solidFill>
                <a:srgbClr val="465E9C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56AA-711A-47F3-A542-31C627BD9D3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" name="Picture 4" descr="C:\Documents and Settings\fta\Рабочий стол\New_links_for_site\Logo_T8_8v_CMYK-[преобразованный]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8780" y="6093296"/>
            <a:ext cx="1663700" cy="6048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91408" y="1725983"/>
            <a:ext cx="7476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Задача: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омпактное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решение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в корпусе 1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U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с максимальной плотностью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передачи 100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G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Ethernet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каналов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c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помощью когерентной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DWDM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 технологии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7" y="2924944"/>
            <a:ext cx="1584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Клиентские каналы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2996952"/>
            <a:ext cx="12961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Линейные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каналы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8287" y="5796554"/>
            <a:ext cx="1683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каналов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→ maximum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5805264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Спектральная эффективность</a:t>
            </a: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921743" y="3821807"/>
            <a:ext cx="1299989" cy="378027"/>
          </a:xfrm>
          <a:prstGeom prst="rightArrow">
            <a:avLst/>
          </a:prstGeom>
          <a:solidFill>
            <a:schemeClr val="bg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673231" y="3821808"/>
            <a:ext cx="1052711" cy="22013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962" y="5796553"/>
            <a:ext cx="1333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Модули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QSFP28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АРХИВ\2016\Презентации\2016-02 компакт 800G\QSFP28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6" y="3140968"/>
            <a:ext cx="12922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АРХИВ\2016\Презентации\2016-02 компакт 800G\QSFP28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" y="3717032"/>
            <a:ext cx="12922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АРХИВ\2016\Презентации\2016-02 компакт 800G\QSFP28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3" y="4262060"/>
            <a:ext cx="12922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1258" y="3356992"/>
            <a:ext cx="2376264" cy="164166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127000" dir="2400000" algn="ctr" rotWithShape="0">
              <a:srgbClr val="00206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03266" y="373851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Блок высотой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1U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 стандартную стойку </a:t>
            </a:r>
            <a:br>
              <a:rPr lang="ru-RU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19"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глубиной 600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14939" y="3236203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Когерентные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оптические каналы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200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суперканалы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нескольких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поднесущих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563" y="3774182"/>
            <a:ext cx="413792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6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baseline="-25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6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2507" y="3889708"/>
            <a:ext cx="11785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100G 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Ethernet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1914054" y="4209608"/>
            <a:ext cx="1299989" cy="378027"/>
          </a:xfrm>
          <a:prstGeom prst="rightArrow">
            <a:avLst/>
          </a:prstGeom>
          <a:solidFill>
            <a:schemeClr val="bg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94818" y="4277509"/>
            <a:ext cx="11785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100G 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Ethernet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907704" y="4600178"/>
            <a:ext cx="1299989" cy="378027"/>
          </a:xfrm>
          <a:prstGeom prst="rightArrow">
            <a:avLst/>
          </a:prstGeom>
          <a:solidFill>
            <a:schemeClr val="bg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88468" y="4668079"/>
            <a:ext cx="11785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100G 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Ethernet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 descr="E:\АРХИВ\2016\Презентации\2016-02 компакт 800G\QSFP28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663"/>
            <a:ext cx="12922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право 36"/>
          <p:cNvSpPr/>
          <p:nvPr/>
        </p:nvSpPr>
        <p:spPr>
          <a:xfrm>
            <a:off x="1903859" y="3429000"/>
            <a:ext cx="1299989" cy="378027"/>
          </a:xfrm>
          <a:prstGeom prst="rightArrow">
            <a:avLst/>
          </a:prstGeom>
          <a:solidFill>
            <a:schemeClr val="bg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884623" y="3496901"/>
            <a:ext cx="11785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100G </a:t>
            </a:r>
            <a:r>
              <a:rPr lang="en-US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Ethernet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5679529" y="4216982"/>
            <a:ext cx="1052711" cy="22013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Городс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18593</TotalTime>
  <Words>1228</Words>
  <Application>Microsoft Office PowerPoint</Application>
  <PresentationFormat>Экран (4:3)</PresentationFormat>
  <Paragraphs>205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2_Городская</vt:lpstr>
      <vt:lpstr>Презентация PowerPoint</vt:lpstr>
      <vt:lpstr>О Компании «Т8»</vt:lpstr>
      <vt:lpstr>DWDM платформа «Волга»</vt:lpstr>
      <vt:lpstr>В компании разработано более 70 блоков для DWDM системы «Волга»</vt:lpstr>
      <vt:lpstr>Презентация PowerPoint</vt:lpstr>
      <vt:lpstr>Презентация PowerPoint</vt:lpstr>
      <vt:lpstr>Презентация PowerPoint</vt:lpstr>
      <vt:lpstr>Транспорт клиентских каналов 100 Гбит/с  для датацентров</vt:lpstr>
      <vt:lpstr>Транспорт клиентских каналов 100 Гбит/с  для датацентров</vt:lpstr>
      <vt:lpstr>Решение 1U емкостью 400/800 G</vt:lpstr>
      <vt:lpstr>Решение 1U  (глубина 600 мм) 1000 и 2000 G</vt:lpstr>
      <vt:lpstr>Презентация PowerPoint</vt:lpstr>
      <vt:lpstr>Проблема инфобезопасности в гибком формате OTN</vt:lpstr>
      <vt:lpstr>История повторяется?</vt:lpstr>
      <vt:lpstr>Презентация PowerPoint</vt:lpstr>
      <vt:lpstr> Алгоритмы цифровой обработки сигналов в оптическом гетеродинном приемнике для 100G DP-QPSK</vt:lpstr>
      <vt:lpstr>Поддержка проектов по импортозамещению</vt:lpstr>
      <vt:lpstr>Центр тестирования на базе «Ростелеком»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ПУСК 4 ― Разработка</dc:title>
  <dc:creator>Rustam</dc:creator>
  <cp:lastModifiedBy>user</cp:lastModifiedBy>
  <cp:revision>447</cp:revision>
  <dcterms:created xsi:type="dcterms:W3CDTF">2011-08-08T11:21:38Z</dcterms:created>
  <dcterms:modified xsi:type="dcterms:W3CDTF">2016-02-09T15:10:13Z</dcterms:modified>
</cp:coreProperties>
</file>